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4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3.xml" ContentType="application/vnd.openxmlformats-officedocument.theme+xml"/>
  <Override PartName="/ppt/theme/theme48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5.xml" ContentType="application/vnd.openxmlformats-officedocument.theme+xml"/>
  <Override PartName="/ppt/theme/theme61.xml" ContentType="application/vnd.openxmlformats-officedocument.theme+xml"/>
  <Override PartName="/ppt/theme/theme19.xml" ContentType="application/vnd.openxmlformats-officedocument.theme+xml"/>
  <Override PartName="/ppt/theme/theme24.xml" ContentType="application/vnd.openxmlformats-officedocument.theme+xml"/>
  <Override PartName="/ppt/theme/theme59.xml" ContentType="application/vnd.openxmlformats-officedocument.theme+xml"/>
  <Override PartName="/ppt/theme/theme22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3.xml" ContentType="application/vnd.openxmlformats-officedocument.theme+xml"/>
  <Override PartName="/ppt/theme/theme58.xml" ContentType="application/vnd.openxmlformats-officedocument.theme+xml"/>
  <Override PartName="/ppt/theme/theme21.xml" ContentType="application/vnd.openxmlformats-officedocument.theme+xml"/>
  <Override PartName="/ppt/theme/theme57.xml" ContentType="application/vnd.openxmlformats-officedocument.theme+xml"/>
  <Override PartName="/ppt/theme/theme20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_rels/presentation.xml.rels" ContentType="application/vnd.openxmlformats-package.relationships+xml"/>
  <Override PartName="/ppt/media/image29.jpeg" ContentType="image/jpeg"/>
  <Override PartName="/ppt/media/image28.png" ContentType="image/png"/>
  <Override PartName="/ppt/media/image27.png" ContentType="image/png"/>
  <Override PartName="/ppt/media/image21.jpeg" ContentType="image/jpeg"/>
  <Override PartName="/ppt/media/image2.png" ContentType="image/png"/>
  <Override PartName="/ppt/media/image16.png" ContentType="image/png"/>
  <Override PartName="/ppt/media/image7.png" ContentType="image/png"/>
  <Override PartName="/ppt/media/image22.jpeg" ContentType="image/jpeg"/>
  <Override PartName="/ppt/media/image5.png" ContentType="image/png"/>
  <Override PartName="/ppt/media/image14.png" ContentType="image/png"/>
  <Override PartName="/ppt/media/image17.jpeg" ContentType="image/jpeg"/>
  <Override PartName="/ppt/media/image33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3.png" ContentType="image/png"/>
  <Override PartName="/ppt/media/image31.png" ContentType="image/png"/>
  <Override PartName="/ppt/media/image24.jpeg" ContentType="image/jpeg"/>
  <Override PartName="/ppt/media/image32.png" ContentType="image/png"/>
  <Override PartName="/ppt/media/image4.jpeg" ContentType="image/jpeg"/>
  <Override PartName="/ppt/media/image11.png" ContentType="image/png"/>
  <Override PartName="/ppt/media/image9.jpeg" ContentType="image/jpeg"/>
  <Override PartName="/ppt/media/image6.png" ContentType="image/png"/>
  <Override PartName="/ppt/media/image15.png" ContentType="image/png"/>
  <Override PartName="/ppt/media/image18.png" ContentType="image/png"/>
  <Override PartName="/ppt/media/image19.png" ContentType="image/png"/>
  <Override PartName="/ppt/media/image1.jpeg" ContentType="image/jpeg"/>
  <Override PartName="/ppt/media/image23.jpeg" ContentType="image/jpeg"/>
  <Override PartName="/ppt/media/image10.png" ContentType="image/png"/>
  <Override PartName="/ppt/media/image20.jpeg" ContentType="image/jpeg"/>
  <Override PartName="/ppt/media/image26.png" ContentType="image/png"/>
  <Override PartName="/ppt/media/image30.png" ContentType="image/png"/>
  <Override PartName="/ppt/media/image25.jpeg" ContentType="image/jpe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</p:sldMasterIdLst>
  <p:sldIdLst>
    <p:sldId id="256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  <p:sldId id="277" r:id="rId84"/>
    <p:sldId id="278" r:id="rId85"/>
    <p:sldId id="279" r:id="rId86"/>
    <p:sldId id="280" r:id="rId87"/>
    <p:sldId id="281" r:id="rId88"/>
    <p:sldId id="282" r:id="rId89"/>
    <p:sldId id="283" r:id="rId90"/>
    <p:sldId id="284" r:id="rId91"/>
    <p:sldId id="285" r:id="rId92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" Target="slides/slide1.xml"/><Relationship Id="rId64" Type="http://schemas.openxmlformats.org/officeDocument/2006/relationships/slide" Target="slides/slide2.xml"/><Relationship Id="rId65" Type="http://schemas.openxmlformats.org/officeDocument/2006/relationships/slide" Target="slides/slide3.xml"/><Relationship Id="rId66" Type="http://schemas.openxmlformats.org/officeDocument/2006/relationships/slide" Target="slides/slide4.xml"/><Relationship Id="rId67" Type="http://schemas.openxmlformats.org/officeDocument/2006/relationships/slide" Target="slides/slide5.xml"/><Relationship Id="rId68" Type="http://schemas.openxmlformats.org/officeDocument/2006/relationships/slide" Target="slides/slide6.xml"/><Relationship Id="rId69" Type="http://schemas.openxmlformats.org/officeDocument/2006/relationships/slide" Target="slides/slide7.xml"/><Relationship Id="rId70" Type="http://schemas.openxmlformats.org/officeDocument/2006/relationships/slide" Target="slides/slide8.xml"/><Relationship Id="rId71" Type="http://schemas.openxmlformats.org/officeDocument/2006/relationships/slide" Target="slides/slide9.xml"/><Relationship Id="rId72" Type="http://schemas.openxmlformats.org/officeDocument/2006/relationships/slide" Target="slides/slide10.xml"/><Relationship Id="rId73" Type="http://schemas.openxmlformats.org/officeDocument/2006/relationships/slide" Target="slides/slide11.xml"/><Relationship Id="rId74" Type="http://schemas.openxmlformats.org/officeDocument/2006/relationships/slide" Target="slides/slide12.xml"/><Relationship Id="rId75" Type="http://schemas.openxmlformats.org/officeDocument/2006/relationships/slide" Target="slides/slide13.xml"/><Relationship Id="rId76" Type="http://schemas.openxmlformats.org/officeDocument/2006/relationships/slide" Target="slides/slide14.xml"/><Relationship Id="rId77" Type="http://schemas.openxmlformats.org/officeDocument/2006/relationships/slide" Target="slides/slide15.xml"/><Relationship Id="rId78" Type="http://schemas.openxmlformats.org/officeDocument/2006/relationships/slide" Target="slides/slide16.xml"/><Relationship Id="rId79" Type="http://schemas.openxmlformats.org/officeDocument/2006/relationships/slide" Target="slides/slide17.xml"/><Relationship Id="rId80" Type="http://schemas.openxmlformats.org/officeDocument/2006/relationships/slide" Target="slides/slide18.xml"/><Relationship Id="rId81" Type="http://schemas.openxmlformats.org/officeDocument/2006/relationships/slide" Target="slides/slide19.xml"/><Relationship Id="rId82" Type="http://schemas.openxmlformats.org/officeDocument/2006/relationships/slide" Target="slides/slide20.xml"/><Relationship Id="rId83" Type="http://schemas.openxmlformats.org/officeDocument/2006/relationships/slide" Target="slides/slide21.xml"/><Relationship Id="rId84" Type="http://schemas.openxmlformats.org/officeDocument/2006/relationships/slide" Target="slides/slide22.xml"/><Relationship Id="rId85" Type="http://schemas.openxmlformats.org/officeDocument/2006/relationships/slide" Target="slides/slide23.xml"/><Relationship Id="rId86" Type="http://schemas.openxmlformats.org/officeDocument/2006/relationships/slide" Target="slides/slide24.xml"/><Relationship Id="rId87" Type="http://schemas.openxmlformats.org/officeDocument/2006/relationships/slide" Target="slides/slide25.xml"/><Relationship Id="rId88" Type="http://schemas.openxmlformats.org/officeDocument/2006/relationships/slide" Target="slides/slide26.xml"/><Relationship Id="rId89" Type="http://schemas.openxmlformats.org/officeDocument/2006/relationships/slide" Target="slides/slide27.xml"/><Relationship Id="rId90" Type="http://schemas.openxmlformats.org/officeDocument/2006/relationships/slide" Target="slides/slide28.xml"/><Relationship Id="rId91" Type="http://schemas.openxmlformats.org/officeDocument/2006/relationships/slide" Target="slides/slide29.xml"/><Relationship Id="rId92" Type="http://schemas.openxmlformats.org/officeDocument/2006/relationships/slide" Target="slides/slide30.xml"/><Relationship Id="rId9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ECEB8F-F625-4D48-89B6-68D7252CFB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4F39385-6A49-4F31-8687-5FDFB5202C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A1569A0-71C5-4CD7-BEC9-98D349AACC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7A98F160-88FA-4676-80C8-978530021A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A073F241-4B83-4FE9-BE64-0ABA40A914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056D4550-54A0-4537-9B49-190352AD01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0D3736D6-24C2-4FEA-984C-2675635207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91B42350-F651-48F2-97E9-B7669CBE64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E25DD5B8-AC30-4888-9CB4-3242AB2522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49285072-AF08-4E5F-AAA2-5D4F80471E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36A3BFD8-2F80-499F-A736-73BC20CDAC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684C94-1BA7-4793-91BD-D715D72F95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259D8A58-7492-45B6-BAA7-CE27F9FDDB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B99548B3-48C7-4A7E-924C-1D4CFB3D54D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1F3D9294-E657-469E-964F-D0DD959F21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C4E7EE48-E621-42AE-8FFA-BA7EE7A910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9599B91C-7E6F-449F-B8CB-447DA8AE8A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DA8AC781-99CA-410F-A812-81E782BB7C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62AB5C18-BAE6-4B84-876F-428E6C8608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B7044B0E-0875-450C-B4BA-D2B0F0A5F7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8B16E4EA-C8DF-4D05-BE23-554132BC27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C93CB927-31DC-4393-AC8E-97D2FF893A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A416D8-6B01-42A3-AE12-3A7D8BF12B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2FC4A614-D3B7-4834-A05F-6E152A43EE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B49834FE-37AA-43FC-BF3A-F9C5A7684F7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7A613360-C613-46DC-8BEE-154A03BD86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250765C4-9054-4FBE-A15F-5920760F7A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DC29536D-9E0B-4C8D-8741-3D4CDF69C2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E1AFE6DD-D510-4CA2-BD7E-B687B55755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7EF07FE0-6433-4500-A116-03F959840F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40617864-5912-4AA0-B086-DB8F9299E4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3E5BFBDC-4C15-48CE-8EC7-E20F0BCFA1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3C099E41-4676-44E4-AC3A-137B3EC4FE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D9B5FA3-FA50-45D5-BED7-05619CA7C1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57A1DB96-8CA8-4AA3-AF8A-869A5F7BF0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72CD3BF5-1BE9-4EC4-A9FA-0BF3C51B4E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7D2C4DF8-9C04-40E9-A8A8-2F18540A7C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C29D34F5-A207-42D3-80E5-8171F1CA94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1F53FAD0-49C4-4815-AB8B-55299DC21E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8069ABF8-8585-451A-9B19-BEB69AC53C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F0F62C40-E348-468C-AB06-FC925A2E9A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FD7F7989-1498-4616-9DF2-2BC5B06ACA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696B67EC-58DB-4D36-BDF6-5082396007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p>
            <a:fld id="{F2D4452C-5445-44F1-884C-7871D4CC6E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1C49AFF-1935-45FD-A447-0C6BA94772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p>
            <a:fld id="{85FC0C1D-BFEB-40BD-9E41-C1313F4BB3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2"/>
          </p:nvPr>
        </p:nvSpPr>
        <p:spPr/>
        <p:txBody>
          <a:bodyPr/>
          <a:p>
            <a:fld id="{DAF2837B-BD78-4666-A281-E6E0360C69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p>
            <a:fld id="{1137698E-E4AF-4DB2-B69A-DDF7D20B5E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p>
            <a:fld id="{69DF63E3-2115-48A6-A9CB-D5DDACE2B9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1"/>
          </p:nvPr>
        </p:nvSpPr>
        <p:spPr/>
        <p:txBody>
          <a:bodyPr/>
          <a:p>
            <a:fld id="{E8EFD23A-F10D-45AF-9CD0-B94D04142A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4"/>
          </p:nvPr>
        </p:nvSpPr>
        <p:spPr/>
        <p:txBody>
          <a:bodyPr/>
          <a:p>
            <a:fld id="{8D49074F-E052-49A9-8E23-8C6A54FAD5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7"/>
          </p:nvPr>
        </p:nvSpPr>
        <p:spPr/>
        <p:txBody>
          <a:bodyPr/>
          <a:p>
            <a:fld id="{569110D8-0314-4A60-B9A0-B4CDC732FE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0"/>
          </p:nvPr>
        </p:nvSpPr>
        <p:spPr/>
        <p:txBody>
          <a:bodyPr/>
          <a:p>
            <a:fld id="{4E976487-191E-4D18-83F3-F8C45F314F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p>
            <a:fld id="{1FF2F911-C03C-485B-A91C-E9A57069AC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6"/>
          </p:nvPr>
        </p:nvSpPr>
        <p:spPr/>
        <p:txBody>
          <a:bodyPr/>
          <a:p>
            <a:fld id="{7F0694FB-534C-448D-9C2F-437CBCEE36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B3C529A-15A9-4F90-A2A6-D96C63CA57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9"/>
          </p:nvPr>
        </p:nvSpPr>
        <p:spPr/>
        <p:txBody>
          <a:bodyPr/>
          <a:p>
            <a:fld id="{9432B287-4E97-47CD-AB2C-F07AB3B102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p>
            <a:fld id="{277F9A20-6A4C-4AA9-ABFF-9CD086726C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E525D2C-14E7-4CE7-AA9A-B7943BB9E1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EE1BD5E-8DDE-43FC-A2A0-2CA5A8AD64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82C3D19-44EE-4C7F-A192-7EB513AFC5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1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123280" y="16236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3B80B4-9F21-4039-B446-7985F61B0BCB}" type="slidenum">
              <a:rPr b="0" lang="en-US" sz="1200" spc="-1" strike="noStrike">
                <a:solidFill>
                  <a:schemeClr val="dk1"/>
                </a:solidFill>
                <a:latin typeface="Arial"/>
              </a:rPr>
              <a:t>30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FCAC491-7A48-47AA-829A-FDEA50DFB39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9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50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Oval 10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52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12BA13C-C183-4CFF-91A0-1974B0F87518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7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58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" name="Oval 8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0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1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122C36-D12D-4B96-B8CA-50E5BB85245C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EE52D77-8E7D-4A71-9B8F-FD8D64A4BD3E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9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70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" name="Oval 11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72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3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A5DE7BC-03A1-495C-B4C9-6F1B1A598F7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6D202E-5238-4324-87F1-55350EE3459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B5705D0-B06A-4649-B84F-EE21369561A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E95E60A-3FEE-4A75-B770-AE7F28C9A752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2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93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" name="Oval 10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95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6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5741658-0356-46CB-A226-5B7A61870CF7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7392AD3-D349-47A1-96BB-A49C4C38F293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C2E0D4-2F83-4BE2-BA4C-3968C8A8ECFA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04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05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6" name="Oval 10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07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8" name="PlaceHolder 1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CE337A-FD5D-4668-9555-C1ECB2197CEA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12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13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4" name="Oval 11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15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6" name="PlaceHolder 1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4E0DEE-BBD3-4920-9E2A-F5DEFA3DB6AA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20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21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Oval 13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23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4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72F34E-86EC-4BB8-8153-A8EA4B926105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28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29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0" name="Oval 9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31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2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AD2EE75-A1A2-4F76-96BB-AAA4D746EC96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D9F21C-A573-485F-85A6-91ADB76A4F2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0" name="Picture 8" descr=""/>
          <p:cNvPicPr/>
          <p:nvPr/>
        </p:nvPicPr>
        <p:blipFill>
          <a:blip r:embed="rId4"/>
          <a:stretch/>
        </p:blipFill>
        <p:spPr>
          <a:xfrm>
            <a:off x="11020320" y="239760"/>
            <a:ext cx="952200" cy="114264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EB9E0D5-12AC-4589-87C8-FFA644F94948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AC6BFB-F7CF-4B52-837B-0419665EC237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9" name="Picture 8" descr=""/>
          <p:cNvPicPr/>
          <p:nvPr/>
        </p:nvPicPr>
        <p:blipFill>
          <a:blip r:embed="rId4"/>
          <a:stretch/>
        </p:blipFill>
        <p:spPr>
          <a:xfrm>
            <a:off x="11174400" y="1764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739F4B-CB76-4E17-9FAD-DFCDD4740C6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4" name="PlaceHolder 1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040351-D78A-4A9E-B218-10D87246B726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706F17-3CE4-4512-A071-A71C510D997B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9C41CA-99E2-439C-B961-7569080F0669}" type="slidenum">
              <a:rPr b="0" lang="en-US" sz="1200" spc="-1" strike="noStrike">
                <a:solidFill>
                  <a:schemeClr val="dk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4" name="PlaceHolder 1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2605211-25FA-40C5-90ED-34DFE8BAB92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7F07A1F-2AC0-4DBB-B1FC-B2BEB89BE90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k to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edit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ne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for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CBAE34-9D03-4A03-8E1C-416CE7ED8444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4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80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A529CA-DE80-472F-8F17-313CA409DB2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to edit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87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1016360" y="244800"/>
            <a:ext cx="896760" cy="1078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090A43-E1A6-494D-BFAF-9666D38C13EE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96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E0A641-EDD1-427A-81B5-AAE4B67CE5BC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4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E999F1-7BE5-4F9B-ABD1-303A5D69CCCC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1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1016360" y="244800"/>
            <a:ext cx="437400" cy="1078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11476440" y="244800"/>
            <a:ext cx="437400" cy="1078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34327C4-7948-4177-AD3F-4F0BEFFB41A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22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1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EFAA1A-84D1-4514-A570-C4930B865FBF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7" name="PlaceHolder 1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710D34-A15E-4E11-B96D-2779B7B44343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7192FE-D0B2-471F-97BA-79F32DF3F10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31" name="Picture 8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666C4C-8715-4DEB-87C3-37BAB76CA7D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36" name="Picture 10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30B7C3-6B49-46D5-94B3-096098380D7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41" name="Picture 6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ftr" idx="1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 idx="1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3E0A2F-1060-430D-80A3-12F57C87927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dt" idx="1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5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ftr" idx="1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 idx="1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3E49FC-096A-4595-8B38-6503F2361647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 idx="1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4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50" name="Picture 5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ftr" idx="1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ldNum" idx="1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EE78FE-E80A-4B7F-AA25-EDDC76D2C55E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dt" idx="1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"/>
          <p:cNvGrpSpPr/>
          <p:nvPr/>
        </p:nvGrpSpPr>
        <p:grpSpPr>
          <a:xfrm>
            <a:off x="11330640" y="99360"/>
            <a:ext cx="769680" cy="1022400"/>
            <a:chOff x="11330640" y="99360"/>
            <a:chExt cx="769680" cy="1022400"/>
          </a:xfrm>
        </p:grpSpPr>
        <p:grpSp>
          <p:nvGrpSpPr>
            <p:cNvPr id="255" name="Group 24"/>
            <p:cNvGrpSpPr/>
            <p:nvPr/>
          </p:nvGrpSpPr>
          <p:grpSpPr>
            <a:xfrm>
              <a:off x="11330640" y="99360"/>
              <a:ext cx="769680" cy="1022400"/>
              <a:chOff x="11330640" y="99360"/>
              <a:chExt cx="769680" cy="1022400"/>
            </a:xfrm>
          </p:grpSpPr>
          <p:pic>
            <p:nvPicPr>
              <p:cNvPr id="25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30640" y="9936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57" name="Group 27"/>
              <p:cNvGrpSpPr/>
              <p:nvPr/>
            </p:nvGrpSpPr>
            <p:grpSpPr>
              <a:xfrm>
                <a:off x="11535120" y="443520"/>
                <a:ext cx="484920" cy="498240"/>
                <a:chOff x="11535120" y="443520"/>
                <a:chExt cx="484920" cy="498240"/>
              </a:xfrm>
            </p:grpSpPr>
            <p:sp>
              <p:nvSpPr>
                <p:cNvPr id="258" name="Oval 28"/>
                <p:cNvSpPr/>
                <p:nvPr/>
              </p:nvSpPr>
              <p:spPr>
                <a:xfrm>
                  <a:off x="11535120" y="44352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59" name="Rectangle 29"/>
                <p:cNvSpPr txBox="1"/>
                <p:nvPr/>
              </p:nvSpPr>
              <p:spPr>
                <a:xfrm>
                  <a:off x="11599920" y="53820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60" name="Picture 7" descr=""/>
            <p:cNvPicPr/>
            <p:nvPr/>
          </p:nvPicPr>
          <p:blipFill>
            <a:blip r:embed="rId4"/>
            <a:stretch/>
          </p:blipFill>
          <p:spPr>
            <a:xfrm>
              <a:off x="11697840" y="60912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1" name="PlaceHolder 1"/>
          <p:cNvSpPr>
            <a:spLocks noGrp="1"/>
          </p:cNvSpPr>
          <p:nvPr>
            <p:ph type="ftr" idx="13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ldNum" idx="13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354CF5D-1EF6-46EF-896B-F9D6472EBF4D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dt" idx="13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5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6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6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67" name="Group 12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68" name="Oval 13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69" name="Rectangle 14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7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1" name="PlaceHolder 1"/>
          <p:cNvSpPr>
            <a:spLocks noGrp="1"/>
          </p:cNvSpPr>
          <p:nvPr>
            <p:ph type="ftr" idx="13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Num" idx="13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A967FD-114C-4206-A644-3DAB01A0D34E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dt" idx="13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7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7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77" name="Group 12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78" name="Oval 13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79" name="Rectangle 14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8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1" name="PlaceHolder 1"/>
          <p:cNvSpPr>
            <a:spLocks noGrp="1"/>
          </p:cNvSpPr>
          <p:nvPr>
            <p:ph type="ftr" idx="13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ldNum" idx="14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F3DB6B-00A9-41C0-96C1-1F1FF65E93A4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dt" idx="14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5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8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8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8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8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8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9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1" name="PlaceHolder 1"/>
          <p:cNvSpPr>
            <a:spLocks noGrp="1"/>
          </p:cNvSpPr>
          <p:nvPr>
            <p:ph type="ftr" idx="14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ldNum" idx="1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EFDF7E-26D1-4FDE-AEE4-D8DFA1988338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dt" idx="14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5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9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9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97" name="Group 15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98" name="Oval 16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99" name="Rectangle 17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0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1" name="PlaceHolder 1"/>
          <p:cNvSpPr>
            <a:spLocks noGrp="1"/>
          </p:cNvSpPr>
          <p:nvPr>
            <p:ph type="ftr" idx="1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ldNum" idx="1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D52B78-38A5-4717-B923-5495A925C5C3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dt" idx="1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9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378EF5-F670-4341-85B0-52BE51FD0385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0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0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07" name="Group 11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08" name="Oval 12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09" name="Rectangle 13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1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1" name="PlaceHolder 1"/>
          <p:cNvSpPr>
            <a:spLocks noGrp="1"/>
          </p:cNvSpPr>
          <p:nvPr>
            <p:ph type="ftr" idx="14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ldNum" idx="14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E541BC-7A1A-4093-A0D6-DA57AA4E4CAC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dt" idx="15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5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1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1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17" name="Group 10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18" name="Oval 11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19" name="Rectangle 12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2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1" name="PlaceHolder 1"/>
          <p:cNvSpPr>
            <a:spLocks noGrp="1"/>
          </p:cNvSpPr>
          <p:nvPr>
            <p:ph type="ftr" idx="15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ldNum" idx="15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201480-344C-4EF5-AB58-C6488A8B7E90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dt" idx="15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5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2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2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2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2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2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3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1" name="PlaceHolder 1"/>
          <p:cNvSpPr>
            <a:spLocks noGrp="1"/>
          </p:cNvSpPr>
          <p:nvPr>
            <p:ph type="ftr" idx="15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 idx="15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D199992-87A2-469D-B170-1B9C8AE65AF5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dt" idx="15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5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3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3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3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3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3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4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1" name="PlaceHolder 1"/>
          <p:cNvSpPr>
            <a:spLocks noGrp="1"/>
          </p:cNvSpPr>
          <p:nvPr>
            <p:ph type="ftr" idx="15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ldNum" idx="15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F561DF-9345-49EB-8F3F-993B796A2964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dt" idx="15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 25"/>
          <p:cNvGrpSpPr/>
          <p:nvPr/>
        </p:nvGrpSpPr>
        <p:grpSpPr>
          <a:xfrm>
            <a:off x="11340000" y="78120"/>
            <a:ext cx="769680" cy="1022400"/>
            <a:chOff x="11340000" y="78120"/>
            <a:chExt cx="769680" cy="1022400"/>
          </a:xfrm>
        </p:grpSpPr>
        <p:grpSp>
          <p:nvGrpSpPr>
            <p:cNvPr id="345" name="Group 24"/>
            <p:cNvGrpSpPr/>
            <p:nvPr/>
          </p:nvGrpSpPr>
          <p:grpSpPr>
            <a:xfrm>
              <a:off x="11340000" y="78120"/>
              <a:ext cx="769680" cy="1022400"/>
              <a:chOff x="11340000" y="78120"/>
              <a:chExt cx="769680" cy="1022400"/>
            </a:xfrm>
          </p:grpSpPr>
          <p:pic>
            <p:nvPicPr>
              <p:cNvPr id="34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0000" y="7812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47" name="Group 12"/>
              <p:cNvGrpSpPr/>
              <p:nvPr/>
            </p:nvGrpSpPr>
            <p:grpSpPr>
              <a:xfrm>
                <a:off x="11544480" y="422280"/>
                <a:ext cx="484920" cy="498240"/>
                <a:chOff x="11544480" y="422280"/>
                <a:chExt cx="484920" cy="498240"/>
              </a:xfrm>
            </p:grpSpPr>
            <p:sp>
              <p:nvSpPr>
                <p:cNvPr id="348" name="Oval 13"/>
                <p:cNvSpPr/>
                <p:nvPr/>
              </p:nvSpPr>
              <p:spPr>
                <a:xfrm>
                  <a:off x="11544480" y="42228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49" name="Rectangle 14"/>
                <p:cNvSpPr txBox="1"/>
                <p:nvPr/>
              </p:nvSpPr>
              <p:spPr>
                <a:xfrm>
                  <a:off x="11609280" y="51696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50" name="Picture 7" descr=""/>
            <p:cNvPicPr/>
            <p:nvPr/>
          </p:nvPicPr>
          <p:blipFill>
            <a:blip r:embed="rId4"/>
            <a:stretch/>
          </p:blipFill>
          <p:spPr>
            <a:xfrm>
              <a:off x="11707560" y="58788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1" name="PlaceHolder 1"/>
          <p:cNvSpPr>
            <a:spLocks noGrp="1"/>
          </p:cNvSpPr>
          <p:nvPr>
            <p:ph type="ftr" idx="16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ldNum" idx="16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207297-8849-47B5-BBBC-CFC6FA461EDA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dt" idx="16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5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5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5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57" name="Group 19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58" name="Oval 20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59" name="Rectangle 21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6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1" name="PlaceHolder 1"/>
          <p:cNvSpPr>
            <a:spLocks noGrp="1"/>
          </p:cNvSpPr>
          <p:nvPr>
            <p:ph type="ftr" idx="16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ldNum" idx="16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5E4E36C-84EE-41E3-A3E7-373602BA4378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dt" idx="16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5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6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6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6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6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6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7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71" name="PlaceHolder 1"/>
          <p:cNvSpPr>
            <a:spLocks noGrp="1"/>
          </p:cNvSpPr>
          <p:nvPr>
            <p:ph type="ftr" idx="16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sldNum" idx="16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AB4CAC-FD23-4229-8C04-2DB6DA4CC518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dt" idx="16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5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7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7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77" name="Group 15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78" name="Oval 16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79" name="Rectangle 17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8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1" name="PlaceHolder 1"/>
          <p:cNvSpPr>
            <a:spLocks noGrp="1"/>
          </p:cNvSpPr>
          <p:nvPr>
            <p:ph type="ftr" idx="16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ldNum" idx="17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849857-E5C9-4ED5-8B11-0F9551A46EFD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dt" idx="17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5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8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8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87" name="Group 11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88" name="Oval 12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89" name="Rectangle 13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9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1" name="PlaceHolder 1"/>
          <p:cNvSpPr>
            <a:spLocks noGrp="1"/>
          </p:cNvSpPr>
          <p:nvPr>
            <p:ph type="ftr" idx="17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ldNum" idx="17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8F0392-5012-482C-9600-7A87C14EA487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dt" idx="17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5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9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9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97" name="Group 10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98" name="Oval 11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99" name="Rectangle 12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40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1" name="PlaceHolder 1"/>
          <p:cNvSpPr>
            <a:spLocks noGrp="1"/>
          </p:cNvSpPr>
          <p:nvPr>
            <p:ph type="ftr" idx="17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ldNum" idx="17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B89E7B-B970-420D-9EB7-52EDBA15FAB2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dt" idx="17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75CCB1-18DD-4653-B882-B29CB2F385D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40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40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0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40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40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41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11" name="PlaceHolder 1"/>
          <p:cNvSpPr>
            <a:spLocks noGrp="1"/>
          </p:cNvSpPr>
          <p:nvPr>
            <p:ph type="ftr" idx="17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ldNum" idx="17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2DD280-0C62-4E43-9888-8A4223538A8B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dt" idx="18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5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41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41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1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41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41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42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21" name="PlaceHolder 1"/>
          <p:cNvSpPr>
            <a:spLocks noGrp="1"/>
          </p:cNvSpPr>
          <p:nvPr>
            <p:ph type="ftr" idx="18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ldNum" idx="18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45BE54-BC0D-4C18-B6F3-A3592D3C6B1F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dt" idx="18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9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A1543F-37EF-4CAA-BA03-18175459C87E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2B7B27-6C77-4524-9703-03C549742005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9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702C7C-202D-4C50-A097-92CD4EF6AE06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3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amazon.com/dp/B0CQ28Q3KC" TargetMode="External"/><Relationship Id="rId2" Type="http://schemas.openxmlformats.org/officeDocument/2006/relationships/hyperlink" Target="https://www.amazon.com/dp/B099RM1XMG" TargetMode="External"/><Relationship Id="rId3" Type="http://schemas.openxmlformats.org/officeDocument/2006/relationships/hyperlink" Target="https://www.amazon.com/gp/product/B081PX9YFV" TargetMode="External"/><Relationship Id="rId4" Type="http://schemas.openxmlformats.org/officeDocument/2006/relationships/hyperlink" Target="https://www.amazon.com/gp/product/B07FMDB6TR/" TargetMode="External"/><Relationship Id="rId5" Type="http://schemas.openxmlformats.org/officeDocument/2006/relationships/slideLayout" Target="../slideLayouts/slideLayout3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handsontechorg.weebly.com/new-members.html" TargetMode="External"/><Relationship Id="rId2" Type="http://schemas.openxmlformats.org/officeDocument/2006/relationships/hyperlink" Target="file:///home/david/Documents/Florida/The%20Villages/HOT%20club/handsontech.org" TargetMode="External"/><Relationship Id="rId3" Type="http://schemas.openxmlformats.org/officeDocument/2006/relationships/hyperlink" Target="https://handsontechorg.weebly.com/small-computers.html" TargetMode="External"/><Relationship Id="rId4" Type="http://schemas.openxmlformats.org/officeDocument/2006/relationships/hyperlink" Target="https://handsontechorg.weebly.com/3d-printing.html" TargetMode="External"/><Relationship Id="rId5" Type="http://schemas.openxmlformats.org/officeDocument/2006/relationships/slideLayout" Target="../slideLayouts/slideLayout3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manuals.plus/reyax-technology/rylr998-lora-at-command-guide-manual" TargetMode="External"/><Relationship Id="rId2" Type="http://schemas.openxmlformats.org/officeDocument/2006/relationships/hyperlink" Target="https://www.st.com/resource/en/datasheet/vl53l0x.pdf" TargetMode="External"/><Relationship Id="rId3" Type="http://schemas.openxmlformats.org/officeDocument/2006/relationships/hyperlink" Target="https://cdn-shop.adafruit.com/datasheets/SSD1306.pdf" TargetMode="External"/><Relationship Id="rId4" Type="http://schemas.openxmlformats.org/officeDocument/2006/relationships/hyperlink" Target="https://dlnmh9ip6v2uc.cloudfront.net/datasheets/Prototyping/TP4056.pdf" TargetMode="External"/><Relationship Id="rId5" Type="http://schemas.openxmlformats.org/officeDocument/2006/relationships/hyperlink" Target="https://github.com/buteomont/Delivery-Box-Reporter-LoRa" TargetMode="External"/><Relationship Id="rId6" Type="http://schemas.openxmlformats.org/officeDocument/2006/relationships/slideLayout" Target="../slideLayouts/slideLayout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handsontechorg.weebly.com/new-members.html" TargetMode="External"/><Relationship Id="rId2" Type="http://schemas.openxmlformats.org/officeDocument/2006/relationships/hyperlink" Target="file:///home/david/Documents/Florida/The%20Villages/HOT%20club/handsontech.org" TargetMode="External"/><Relationship Id="rId3" Type="http://schemas.openxmlformats.org/officeDocument/2006/relationships/slideLayout" Target="../slideLayouts/slideLayout3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Welcome to H.O.T.</a:t>
            </a:r>
            <a:br>
              <a:rPr sz="3200"/>
            </a:br>
            <a:r>
              <a:rPr b="0" lang="en-US" sz="3200" spc="-1" strike="noStrike">
                <a:solidFill>
                  <a:schemeClr val="accent4"/>
                </a:solidFill>
                <a:latin typeface="Arial"/>
              </a:rPr>
              <a:t>www.handsontech.org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1666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Our Purpose: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Forum for interaction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Many hobbyists build/tinker in isolation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Make new friends with common tech interests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Learn together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Lots of fun new tech to explore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Share expertise, help each other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Build something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Hands-On learning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Make something fun &amp; useful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6" name="Picture 12" descr=""/>
          <p:cNvPicPr/>
          <p:nvPr/>
        </p:nvPicPr>
        <p:blipFill>
          <a:blip r:embed="rId1"/>
          <a:stretch/>
        </p:blipFill>
        <p:spPr>
          <a:xfrm>
            <a:off x="8102520" y="1690560"/>
            <a:ext cx="3250440" cy="39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920" y="274176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Sensing the presence of a package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11016360" y="244800"/>
            <a:ext cx="8967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lt1">
                    <a:lumOff val="0"/>
                  </a:schemeClr>
                </a:solidFill>
                <a:latin typeface="Arial"/>
              </a:rPr>
              <a:t>HC SR04 Ultrasonic Ranger</a:t>
            </a:r>
            <a:endParaRPr b="0" lang="en-US" sz="4400" spc="-1" strike="noStrike">
              <a:solidFill>
                <a:schemeClr val="lt1">
                  <a:lumOff val="0"/>
                </a:schemeClr>
              </a:solidFill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2971800" y="1600200"/>
            <a:ext cx="5715000" cy="4343400"/>
          </a:xfrm>
          <a:prstGeom prst="rect">
            <a:avLst/>
          </a:prstGeom>
          <a:ln w="0">
            <a:noFill/>
          </a:ln>
        </p:spPr>
      </p:pic>
      <p:sp>
        <p:nvSpPr>
          <p:cNvPr id="465" name=""/>
          <p:cNvSpPr txBox="1"/>
          <p:nvPr/>
        </p:nvSpPr>
        <p:spPr>
          <a:xfrm rot="21578400">
            <a:off x="2971800" y="6171480"/>
            <a:ext cx="59439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These didn’t work in my situation due to ribs in the box.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I Found These on Amazon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1919160" y="1657800"/>
            <a:ext cx="8367480" cy="428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VL53L0X Operation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1379520" y="1435680"/>
            <a:ext cx="8449920" cy="523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2286000" y="1886400"/>
            <a:ext cx="7086240" cy="3985920"/>
          </a:xfrm>
          <a:prstGeom prst="rect">
            <a:avLst/>
          </a:prstGeom>
          <a:ln w="0">
            <a:noFill/>
          </a:ln>
        </p:spPr>
      </p:pic>
      <p:sp>
        <p:nvSpPr>
          <p:cNvPr id="471" name=""/>
          <p:cNvSpPr/>
          <p:nvPr/>
        </p:nvSpPr>
        <p:spPr>
          <a:xfrm>
            <a:off x="457200" y="457200"/>
            <a:ext cx="935964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Laser is Infrared (940 nm)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920" y="2635920"/>
            <a:ext cx="109720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When a package is detected, how can Home Assistant be informed?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11016360" y="244800"/>
            <a:ext cx="8967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RYLR998 LoRa </a:t>
            </a: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Transciever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685800" y="1828800"/>
            <a:ext cx="3293280" cy="4077000"/>
          </a:xfrm>
          <a:prstGeom prst="rect">
            <a:avLst/>
          </a:prstGeom>
          <a:ln w="0">
            <a:noFill/>
          </a:ln>
        </p:spPr>
      </p:pic>
      <p:sp>
        <p:nvSpPr>
          <p:cNvPr id="476" name=""/>
          <p:cNvSpPr/>
          <p:nvPr/>
        </p:nvSpPr>
        <p:spPr>
          <a:xfrm>
            <a:off x="4800600" y="1486440"/>
            <a:ext cx="5943240" cy="464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FCC certified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Built-in antenna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Reports of reliable 1.5 km range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Simple AT command structure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Adjustable power, frequency, baud rate, spreading factor, bandwidth, address, network ID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Communications can be password protected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Note: No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message delivery confirmation!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098360" y="278964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Putting it all together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ESP D1 Mini (x2)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3200400" y="2057400"/>
            <a:ext cx="4717800" cy="35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0.91” OLED Display (x2)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914400" y="2144520"/>
            <a:ext cx="9359640" cy="288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281520" y="0"/>
            <a:ext cx="1001196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One Hands-On Tech club</a:t>
            </a:r>
            <a:br>
              <a:rPr sz="4400"/>
            </a:b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Two Groups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28" name="Group 26"/>
          <p:cNvGrpSpPr/>
          <p:nvPr/>
        </p:nvGrpSpPr>
        <p:grpSpPr>
          <a:xfrm>
            <a:off x="615600" y="2457000"/>
            <a:ext cx="2220480" cy="4142880"/>
            <a:chOff x="615600" y="2457000"/>
            <a:chExt cx="2220480" cy="4142880"/>
          </a:xfrm>
        </p:grpSpPr>
        <p:grpSp>
          <p:nvGrpSpPr>
            <p:cNvPr id="429" name="Group 15"/>
            <p:cNvGrpSpPr/>
            <p:nvPr/>
          </p:nvGrpSpPr>
          <p:grpSpPr>
            <a:xfrm>
              <a:off x="751680" y="2833920"/>
              <a:ext cx="1734840" cy="2016720"/>
              <a:chOff x="751680" y="2833920"/>
              <a:chExt cx="1734840" cy="2016720"/>
            </a:xfrm>
          </p:grpSpPr>
          <p:pic>
            <p:nvPicPr>
              <p:cNvPr id="430" name="Picture 16" descr=""/>
              <p:cNvPicPr/>
              <p:nvPr/>
            </p:nvPicPr>
            <p:blipFill>
              <a:blip r:embed="rId1"/>
              <a:stretch/>
            </p:blipFill>
            <p:spPr>
              <a:xfrm>
                <a:off x="751680" y="2833920"/>
                <a:ext cx="1734840" cy="2016720"/>
              </a:xfrm>
              <a:prstGeom prst="rect">
                <a:avLst/>
              </a:prstGeom>
              <a:ln w="0">
                <a:noFill/>
              </a:ln>
              <a:effectLst>
                <a:outerShdw algn="ctr" blurRad="50760" dir="5400000" dist="50760" rotWithShape="0" sx="16000" sy="16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31" name="Oval 5"/>
              <p:cNvSpPr/>
              <p:nvPr/>
            </p:nvSpPr>
            <p:spPr>
              <a:xfrm>
                <a:off x="1165320" y="3486240"/>
                <a:ext cx="1160640" cy="104364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scene3d>
                <a:camera prst="orthographicFront">
                  <a:rot lat="0" lon="0" rev="0"/>
                </a:camera>
                <a:lightRig dir="t" rig="glow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pic>
            <p:nvPicPr>
              <p:cNvPr id="432" name="Picture 22" descr=""/>
              <p:cNvPicPr/>
              <p:nvPr/>
            </p:nvPicPr>
            <p:blipFill>
              <a:blip r:embed="rId2"/>
              <a:stretch/>
            </p:blipFill>
            <p:spPr>
              <a:xfrm>
                <a:off x="1339560" y="3646440"/>
                <a:ext cx="812160" cy="7300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33" name="TextBox 19"/>
            <p:cNvSpPr/>
            <p:nvPr/>
          </p:nvSpPr>
          <p:spPr>
            <a:xfrm>
              <a:off x="965520" y="5046840"/>
              <a:ext cx="1660320" cy="155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200" spc="-1" strike="noStrike">
                  <a:solidFill>
                    <a:schemeClr val="lt1"/>
                  </a:solidFill>
                  <a:latin typeface="Calibri"/>
                </a:rPr>
                <a:t>3D Printing</a:t>
              </a:r>
              <a:endParaRPr b="0" lang="en-US" sz="3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4" name="Rectangle 2"/>
            <p:cNvSpPr/>
            <p:nvPr/>
          </p:nvSpPr>
          <p:spPr>
            <a:xfrm>
              <a:off x="615600" y="2457000"/>
              <a:ext cx="2220480" cy="36666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435" name="Group 28"/>
          <p:cNvGrpSpPr/>
          <p:nvPr/>
        </p:nvGrpSpPr>
        <p:grpSpPr>
          <a:xfrm>
            <a:off x="9435600" y="2529000"/>
            <a:ext cx="2140200" cy="4092120"/>
            <a:chOff x="9435600" y="2529000"/>
            <a:chExt cx="2140200" cy="4092120"/>
          </a:xfrm>
        </p:grpSpPr>
        <p:grpSp>
          <p:nvGrpSpPr>
            <p:cNvPr id="436" name="Group 54"/>
            <p:cNvGrpSpPr/>
            <p:nvPr/>
          </p:nvGrpSpPr>
          <p:grpSpPr>
            <a:xfrm>
              <a:off x="9588600" y="2844000"/>
              <a:ext cx="1765800" cy="2086200"/>
              <a:chOff x="9588600" y="2844000"/>
              <a:chExt cx="1765800" cy="2086200"/>
            </a:xfrm>
          </p:grpSpPr>
          <p:pic>
            <p:nvPicPr>
              <p:cNvPr id="437" name="Picture 55" descr=""/>
              <p:cNvPicPr/>
              <p:nvPr/>
            </p:nvPicPr>
            <p:blipFill>
              <a:blip r:embed="rId3"/>
              <a:stretch/>
            </p:blipFill>
            <p:spPr>
              <a:xfrm>
                <a:off x="9588600" y="2844000"/>
                <a:ext cx="1765800" cy="2086200"/>
              </a:xfrm>
              <a:prstGeom prst="rect">
                <a:avLst/>
              </a:prstGeom>
              <a:ln w="0">
                <a:noFill/>
              </a:ln>
              <a:effectLst>
                <a:outerShdw algn="ctr" blurRad="50760" dir="5400000" dist="50760" rotWithShape="0" sx="16000" sy="16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38" name="Oval 17"/>
              <p:cNvSpPr/>
              <p:nvPr/>
            </p:nvSpPr>
            <p:spPr>
              <a:xfrm>
                <a:off x="10009800" y="3519000"/>
                <a:ext cx="1181160" cy="107964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scene3d>
                <a:camera prst="orthographicFront">
                  <a:rot lat="0" lon="0" rev="0"/>
                </a:camera>
                <a:lightRig dir="t" rig="glow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pic>
            <p:nvPicPr>
              <p:cNvPr id="439" name="Picture 57" descr=""/>
              <p:cNvPicPr/>
              <p:nvPr/>
            </p:nvPicPr>
            <p:blipFill>
              <a:blip r:embed="rId4"/>
              <a:stretch/>
            </p:blipFill>
            <p:spPr>
              <a:xfrm>
                <a:off x="10232280" y="3722400"/>
                <a:ext cx="735840" cy="67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40" name="TextBox 21"/>
            <p:cNvSpPr/>
            <p:nvPr/>
          </p:nvSpPr>
          <p:spPr>
            <a:xfrm>
              <a:off x="9548640" y="5068080"/>
              <a:ext cx="2019960" cy="155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200" spc="-1" strike="noStrike">
                  <a:solidFill>
                    <a:schemeClr val="lt1"/>
                  </a:solidFill>
                  <a:latin typeface="Calibri"/>
                </a:rPr>
                <a:t>Small Computers</a:t>
              </a:r>
              <a:endParaRPr b="0" lang="en-US" sz="3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1" name="Rectangle 24"/>
            <p:cNvSpPr/>
            <p:nvPr/>
          </p:nvSpPr>
          <p:spPr>
            <a:xfrm>
              <a:off x="9435600" y="2529000"/>
              <a:ext cx="2140200" cy="35942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442" name="Isosceles Triangle 10"/>
          <p:cNvSpPr/>
          <p:nvPr/>
        </p:nvSpPr>
        <p:spPr>
          <a:xfrm rot="16200000">
            <a:off x="2748240" y="4018680"/>
            <a:ext cx="1966680" cy="61668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algn="ctr" blurRad="152280" dir="5400000" dist="50760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3" name="Isosceles Triangle 22"/>
          <p:cNvSpPr/>
          <p:nvPr/>
        </p:nvSpPr>
        <p:spPr>
          <a:xfrm rot="5400000">
            <a:off x="7459200" y="3981960"/>
            <a:ext cx="1966680" cy="61668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algn="ctr" blurRad="152280" dir="5400000" dist="50760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44" name="Picture 7" descr=""/>
          <p:cNvPicPr/>
          <p:nvPr/>
        </p:nvPicPr>
        <p:blipFill>
          <a:blip r:embed="rId5"/>
          <a:stretch/>
        </p:blipFill>
        <p:spPr>
          <a:xfrm>
            <a:off x="4506480" y="1960920"/>
            <a:ext cx="3375000" cy="4044960"/>
          </a:xfrm>
          <a:prstGeom prst="rect">
            <a:avLst/>
          </a:prstGeom>
          <a:ln w="0">
            <a:noFill/>
          </a:ln>
          <a:effectLst>
            <a:outerShdw algn="ctr" blurRad="203040" dir="5400000" dist="50760" rotWithShape="0" sx="25000" sy="25000">
              <a:srgbClr val="000000">
                <a:alpha val="8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A Couple Of Solar Cells, a Battery, and a Charge Controller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0" y="1600200"/>
            <a:ext cx="4380840" cy="478476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4572000" y="1614600"/>
            <a:ext cx="2514240" cy="479628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7279920" y="1600200"/>
            <a:ext cx="483552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5943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Block Diagram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4190760" y="4962960"/>
            <a:ext cx="828360" cy="828000"/>
          </a:xfrm>
          <a:prstGeom prst="rect">
            <a:avLst/>
          </a:pr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4743360" y="4962960"/>
            <a:ext cx="360" cy="82872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4190760" y="5239080"/>
            <a:ext cx="828720" cy="36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"/>
          <p:cNvSpPr/>
          <p:nvPr/>
        </p:nvSpPr>
        <p:spPr>
          <a:xfrm flipV="1">
            <a:off x="2257200" y="5515200"/>
            <a:ext cx="1933560" cy="27648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1" name=""/>
          <p:cNvSpPr/>
          <p:nvPr/>
        </p:nvSpPr>
        <p:spPr>
          <a:xfrm flipH="1" flipV="1">
            <a:off x="2257200" y="5239080"/>
            <a:ext cx="1933560" cy="27612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1704600" y="4134240"/>
            <a:ext cx="552600" cy="1933200"/>
          </a:xfrm>
          <a:custGeom>
            <a:avLst/>
            <a:gdLst>
              <a:gd name="textAreaLeft" fmla="*/ 0 w 552600"/>
              <a:gd name="textAreaRight" fmla="*/ 552960 w 552600"/>
              <a:gd name="textAreaTop" fmla="*/ 0 h 1933200"/>
              <a:gd name="textAreaBottom" fmla="*/ 1933560 h 1933200"/>
            </a:gdLst>
            <a:ahLst/>
            <a:rect l="textAreaLeft" t="textAreaTop" r="textAreaRight" b="textAreaBottom"/>
            <a:pathLst>
              <a:path w="1536" h="5371">
                <a:moveTo>
                  <a:pt x="255" y="1533"/>
                </a:moveTo>
                <a:lnTo>
                  <a:pt x="256" y="1533"/>
                </a:lnTo>
                <a:cubicBezTo>
                  <a:pt x="211" y="1533"/>
                  <a:pt x="167" y="1545"/>
                  <a:pt x="128" y="1567"/>
                </a:cubicBezTo>
                <a:cubicBezTo>
                  <a:pt x="89" y="1590"/>
                  <a:pt x="57" y="1622"/>
                  <a:pt x="34" y="1661"/>
                </a:cubicBezTo>
                <a:cubicBezTo>
                  <a:pt x="12" y="1700"/>
                  <a:pt x="0" y="1744"/>
                  <a:pt x="0" y="1789"/>
                </a:cubicBezTo>
                <a:lnTo>
                  <a:pt x="0" y="5115"/>
                </a:lnTo>
                <a:lnTo>
                  <a:pt x="0" y="5115"/>
                </a:lnTo>
                <a:cubicBezTo>
                  <a:pt x="0" y="5160"/>
                  <a:pt x="12" y="5204"/>
                  <a:pt x="34" y="5243"/>
                </a:cubicBezTo>
                <a:cubicBezTo>
                  <a:pt x="57" y="5282"/>
                  <a:pt x="89" y="5314"/>
                  <a:pt x="128" y="5337"/>
                </a:cubicBezTo>
                <a:cubicBezTo>
                  <a:pt x="167" y="5359"/>
                  <a:pt x="211" y="5371"/>
                  <a:pt x="256" y="5371"/>
                </a:cubicBezTo>
                <a:lnTo>
                  <a:pt x="1280" y="5371"/>
                </a:lnTo>
                <a:lnTo>
                  <a:pt x="1280" y="5371"/>
                </a:lnTo>
                <a:cubicBezTo>
                  <a:pt x="1325" y="5371"/>
                  <a:pt x="1369" y="5359"/>
                  <a:pt x="1408" y="5337"/>
                </a:cubicBezTo>
                <a:cubicBezTo>
                  <a:pt x="1447" y="5314"/>
                  <a:pt x="1479" y="5282"/>
                  <a:pt x="1501" y="5243"/>
                </a:cubicBezTo>
                <a:cubicBezTo>
                  <a:pt x="1524" y="5204"/>
                  <a:pt x="1536" y="5160"/>
                  <a:pt x="1536" y="5115"/>
                </a:cubicBezTo>
                <a:lnTo>
                  <a:pt x="1536" y="1788"/>
                </a:lnTo>
                <a:lnTo>
                  <a:pt x="1536" y="1789"/>
                </a:lnTo>
                <a:lnTo>
                  <a:pt x="1536" y="1789"/>
                </a:lnTo>
                <a:cubicBezTo>
                  <a:pt x="1536" y="1744"/>
                  <a:pt x="1524" y="1700"/>
                  <a:pt x="1501" y="1661"/>
                </a:cubicBezTo>
                <a:cubicBezTo>
                  <a:pt x="1479" y="1622"/>
                  <a:pt x="1447" y="1590"/>
                  <a:pt x="1408" y="1567"/>
                </a:cubicBezTo>
                <a:cubicBezTo>
                  <a:pt x="1369" y="1545"/>
                  <a:pt x="1325" y="1533"/>
                  <a:pt x="1280" y="1533"/>
                </a:cubicBezTo>
                <a:lnTo>
                  <a:pt x="255" y="1533"/>
                </a:lnTo>
                <a:moveTo>
                  <a:pt x="412" y="1534"/>
                </a:moveTo>
                <a:lnTo>
                  <a:pt x="412" y="0"/>
                </a:lnTo>
                <a:lnTo>
                  <a:pt x="649" y="0"/>
                </a:lnTo>
                <a:lnTo>
                  <a:pt x="649" y="1534"/>
                </a:lnTo>
                <a:lnTo>
                  <a:pt x="412" y="153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3362040" y="1647720"/>
            <a:ext cx="552600" cy="1933560"/>
          </a:xfrm>
          <a:custGeom>
            <a:avLst/>
            <a:gdLst>
              <a:gd name="textAreaLeft" fmla="*/ 0 w 552600"/>
              <a:gd name="textAreaRight" fmla="*/ 552960 w 552600"/>
              <a:gd name="textAreaTop" fmla="*/ 0 h 1933560"/>
              <a:gd name="textAreaBottom" fmla="*/ 1933920 h 1933560"/>
            </a:gdLst>
            <a:ahLst/>
            <a:rect l="textAreaLeft" t="textAreaTop" r="textAreaRight" b="textAreaBottom"/>
            <a:pathLst>
              <a:path w="1536" h="5372">
                <a:moveTo>
                  <a:pt x="255" y="1534"/>
                </a:moveTo>
                <a:lnTo>
                  <a:pt x="256" y="1534"/>
                </a:lnTo>
                <a:cubicBezTo>
                  <a:pt x="211" y="1534"/>
                  <a:pt x="167" y="1546"/>
                  <a:pt x="128" y="1568"/>
                </a:cubicBezTo>
                <a:cubicBezTo>
                  <a:pt x="89" y="1591"/>
                  <a:pt x="57" y="1623"/>
                  <a:pt x="34" y="1662"/>
                </a:cubicBezTo>
                <a:cubicBezTo>
                  <a:pt x="12" y="1701"/>
                  <a:pt x="0" y="1745"/>
                  <a:pt x="0" y="1790"/>
                </a:cubicBezTo>
                <a:lnTo>
                  <a:pt x="0" y="5116"/>
                </a:lnTo>
                <a:lnTo>
                  <a:pt x="0" y="5116"/>
                </a:lnTo>
                <a:cubicBezTo>
                  <a:pt x="0" y="5161"/>
                  <a:pt x="12" y="5205"/>
                  <a:pt x="34" y="5244"/>
                </a:cubicBezTo>
                <a:cubicBezTo>
                  <a:pt x="57" y="5283"/>
                  <a:pt x="89" y="5315"/>
                  <a:pt x="128" y="5338"/>
                </a:cubicBezTo>
                <a:cubicBezTo>
                  <a:pt x="167" y="5360"/>
                  <a:pt x="211" y="5372"/>
                  <a:pt x="256" y="5372"/>
                </a:cubicBezTo>
                <a:lnTo>
                  <a:pt x="1280" y="5372"/>
                </a:lnTo>
                <a:lnTo>
                  <a:pt x="1280" y="5372"/>
                </a:lnTo>
                <a:cubicBezTo>
                  <a:pt x="1325" y="5372"/>
                  <a:pt x="1369" y="5360"/>
                  <a:pt x="1408" y="5338"/>
                </a:cubicBezTo>
                <a:cubicBezTo>
                  <a:pt x="1447" y="5315"/>
                  <a:pt x="1479" y="5283"/>
                  <a:pt x="1502" y="5244"/>
                </a:cubicBezTo>
                <a:cubicBezTo>
                  <a:pt x="1524" y="5205"/>
                  <a:pt x="1536" y="5161"/>
                  <a:pt x="1536" y="5116"/>
                </a:cubicBezTo>
                <a:lnTo>
                  <a:pt x="1536" y="1789"/>
                </a:lnTo>
                <a:lnTo>
                  <a:pt x="1536" y="1790"/>
                </a:lnTo>
                <a:lnTo>
                  <a:pt x="1536" y="1790"/>
                </a:lnTo>
                <a:cubicBezTo>
                  <a:pt x="1536" y="1745"/>
                  <a:pt x="1524" y="1701"/>
                  <a:pt x="1502" y="1662"/>
                </a:cubicBezTo>
                <a:cubicBezTo>
                  <a:pt x="1479" y="1623"/>
                  <a:pt x="1447" y="1591"/>
                  <a:pt x="1408" y="1568"/>
                </a:cubicBezTo>
                <a:cubicBezTo>
                  <a:pt x="1369" y="1546"/>
                  <a:pt x="1325" y="1534"/>
                  <a:pt x="1280" y="1534"/>
                </a:cubicBezTo>
                <a:lnTo>
                  <a:pt x="255" y="1534"/>
                </a:lnTo>
                <a:moveTo>
                  <a:pt x="412" y="1535"/>
                </a:moveTo>
                <a:lnTo>
                  <a:pt x="412" y="0"/>
                </a:lnTo>
                <a:lnTo>
                  <a:pt x="649" y="0"/>
                </a:lnTo>
                <a:lnTo>
                  <a:pt x="649" y="1535"/>
                </a:lnTo>
                <a:lnTo>
                  <a:pt x="412" y="15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2533320" y="1371600"/>
            <a:ext cx="3867120" cy="24858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4467240" y="4410360"/>
            <a:ext cx="193320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Delivery Box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4467240" y="1371600"/>
            <a:ext cx="193320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Pump House*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 rot="16200000">
            <a:off x="2880720" y="2682000"/>
            <a:ext cx="13809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Receiver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 rot="16200000">
            <a:off x="1176840" y="4938120"/>
            <a:ext cx="1657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Sensor/Transmitter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 rot="18901800">
            <a:off x="4043160" y="5167800"/>
            <a:ext cx="110448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Package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 rot="12180000">
            <a:off x="1992960" y="1998000"/>
            <a:ext cx="828720" cy="2221200"/>
          </a:xfrm>
          <a:custGeom>
            <a:avLst/>
            <a:gdLst>
              <a:gd name="textAreaLeft" fmla="*/ 333000 w 828720"/>
              <a:gd name="textAreaRight" fmla="*/ 536400 w 828720"/>
              <a:gd name="textAreaTop" fmla="*/ 761040 h 2221200"/>
              <a:gd name="textAreaBottom" fmla="*/ 1460520 h 222120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Raspberry Pi"/>
          <p:cNvSpPr/>
          <p:nvPr/>
        </p:nvSpPr>
        <p:spPr>
          <a:xfrm>
            <a:off x="4743360" y="2200320"/>
            <a:ext cx="1104480" cy="1104840"/>
          </a:xfrm>
          <a:custGeom>
            <a:avLst/>
            <a:gdLst>
              <a:gd name="textAreaLeft" fmla="*/ 53640 w 1104480"/>
              <a:gd name="textAreaRight" fmla="*/ 1051200 w 1104480"/>
              <a:gd name="textAreaTop" fmla="*/ 53640 h 1104840"/>
              <a:gd name="textAreaBottom" fmla="*/ 1051560 h 1104840"/>
            </a:gdLst>
            <a:ahLst/>
            <a:rect l="textAreaLeft" t="textAreaTop" r="textAreaRight" b="textAreaBottom"/>
            <a:pathLst>
              <a:path w="21600" h="21607">
                <a:moveTo>
                  <a:pt x="3600" y="0"/>
                </a:moveTo>
                <a:arcTo wR="3600" hR="3600" stAng="16200000" swAng="-5400000"/>
                <a:lnTo>
                  <a:pt x="0" y="18007"/>
                </a:lnTo>
                <a:arcTo wR="3600" hR="3600" stAng="10800000" swAng="-5400000"/>
                <a:lnTo>
                  <a:pt x="18000" y="21607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4743360" y="2301120"/>
            <a:ext cx="11044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WiFi Router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3" name=""/>
          <p:cNvSpPr/>
          <p:nvPr/>
        </p:nvSpPr>
        <p:spPr>
          <a:xfrm>
            <a:off x="3915000" y="2752920"/>
            <a:ext cx="828360" cy="36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4" name=""/>
          <p:cNvSpPr/>
          <p:nvPr/>
        </p:nvSpPr>
        <p:spPr>
          <a:xfrm>
            <a:off x="8581680" y="2267640"/>
            <a:ext cx="1657440" cy="1657080"/>
          </a:xfrm>
          <a:prstGeom prst="rect">
            <a:avLst/>
          </a:prstGeom>
          <a:solidFill>
            <a:schemeClr val="dk1">
              <a:lumOff val="0"/>
            </a:schemeClr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8305560" y="1438920"/>
            <a:ext cx="2209680" cy="828360"/>
          </a:xfrm>
          <a:prstGeom prst="triangle">
            <a:avLst>
              <a:gd name="adj" fmla="val 50000"/>
            </a:avLst>
          </a:prstGeom>
          <a:solidFill>
            <a:schemeClr val="dk1">
              <a:lumOff val="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8858520" y="3925080"/>
            <a:ext cx="11044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House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5848200" y="2080440"/>
            <a:ext cx="2733120" cy="948240"/>
          </a:xfrm>
          <a:custGeom>
            <a:avLst/>
            <a:gdLst>
              <a:gd name="textAreaLeft" fmla="*/ 0 w 2733120"/>
              <a:gd name="textAreaRight" fmla="*/ 2733480 w 2733120"/>
              <a:gd name="textAreaTop" fmla="*/ 0 h 948240"/>
              <a:gd name="textAreaBottom" fmla="*/ 948600 h 948240"/>
            </a:gdLst>
            <a:ahLst/>
            <a:rect l="textAreaLeft" t="textAreaTop" r="textAreaRight" b="textAreaBottom"/>
            <a:pathLst>
              <a:path fill="none" w="7593" h="2635">
                <a:moveTo>
                  <a:pt x="0" y="601"/>
                </a:moveTo>
                <a:cubicBezTo>
                  <a:pt x="1346" y="-1516"/>
                  <a:pt x="7593" y="2635"/>
                  <a:pt x="7593" y="2635"/>
                </a:cubicBezTo>
              </a:path>
            </a:pathLst>
          </a:custGeom>
          <a:noFill/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 rot="1080000">
            <a:off x="6671520" y="2025720"/>
            <a:ext cx="1373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Fiber Optic Cable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35760" y="2558880"/>
            <a:ext cx="1381320" cy="8287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>
                <a:lumMod val="95000"/>
                <a:lumOff val="32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Home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Assistant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1371600" y="4343400"/>
            <a:ext cx="4800240" cy="20570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 rot="18960000">
            <a:off x="1573200" y="27424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LoRa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2" name=""/>
          <p:cNvSpPr txBox="1"/>
          <p:nvPr/>
        </p:nvSpPr>
        <p:spPr>
          <a:xfrm>
            <a:off x="8001000" y="4572000"/>
            <a:ext cx="34290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* I’m not sure if the LoRa radio will reach all of the way to the house on the dinky built-in antennas.  Fortunately, it only has to get to the pump house.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Laser Ranging Module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1371600" y="1828800"/>
            <a:ext cx="1828440" cy="349164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/>
          <p:nvPr/>
        </p:nvSpPr>
        <p:spPr>
          <a:xfrm>
            <a:off x="4114800" y="1828800"/>
            <a:ext cx="6519240" cy="38858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VCC</a:t>
            </a:r>
            <a:r>
              <a:rPr b="0" lang="en-US" sz="2400" spc="-1" strike="noStrike">
                <a:solidFill>
                  <a:srgbClr val="009bdd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– 2.6v to 5.5v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GND – Ground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SCL – IIC Clock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SDA – IIC Data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GPIO1 – A general purpose mystery output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XSHUT – Drive this low to hold the device reset (low power)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Schematic - Sensor/Transmitter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228600" y="1143000"/>
            <a:ext cx="11658600" cy="56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Sensor Circuit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1847160" y="1143000"/>
            <a:ext cx="8897040" cy="571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Sensor Circuit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892800" y="1326600"/>
            <a:ext cx="10406160" cy="5302800"/>
          </a:xfrm>
          <a:prstGeom prst="rect">
            <a:avLst/>
          </a:prstGeom>
          <a:ln w="0">
            <a:noFill/>
          </a:ln>
        </p:spPr>
      </p:pic>
      <p:sp>
        <p:nvSpPr>
          <p:cNvPr id="522" name=""/>
          <p:cNvSpPr txBox="1"/>
          <p:nvPr/>
        </p:nvSpPr>
        <p:spPr>
          <a:xfrm>
            <a:off x="4306320" y="3725280"/>
            <a:ext cx="1600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287b7a"/>
                </a:solidFill>
                <a:latin typeface="Arial"/>
              </a:rPr>
              <a:t>Microprocessor Power Supply Supervisor</a:t>
            </a:r>
            <a:endParaRPr b="0" lang="en-US" sz="1200" spc="-1" strike="noStrike">
              <a:solidFill>
                <a:srgbClr val="287b7a"/>
              </a:solidFill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4572000" y="5943600"/>
            <a:ext cx="13716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287b7a"/>
                </a:solidFill>
                <a:latin typeface="Arial"/>
              </a:rPr>
              <a:t>LDO Regulator</a:t>
            </a:r>
            <a:endParaRPr b="0" lang="en-US" sz="1200" spc="-1" strike="noStrike">
              <a:solidFill>
                <a:srgbClr val="287b7a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66517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Software - Sensor/Transmitter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1434960" y="1295280"/>
            <a:ext cx="9359640" cy="50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Sleeps most of the time; wakes every X minutes to check for a package (X is TBD)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All parameters are configurable via the USB serial port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Display can be disabled to save even more power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Each measurement is an average of 5 readings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Only reports after two consecutive measurements that indicate a change of status, or an hour has passed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range of measurements can be set for package presence. If measurement is within the range then a package is present.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Reports with a JSON object via LoRa to the receiver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5943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Schematic - Receiver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1933560" y="1300680"/>
            <a:ext cx="8353440" cy="53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Software - Receiver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1371600" y="2115000"/>
            <a:ext cx="9359640" cy="36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Does not sleep since it is USB powered.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Listens for incoming JSON-encoded LoRa messages.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Parses the message and sends an MQTT topic for each element.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Configuration can be done via USB or MQTT commands.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MQTT communication is done via WiFi.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3657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Hardware Sources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914400" y="1600200"/>
            <a:ext cx="9752400" cy="51807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3 pcs VL53L0X Laser Distance Module ($6.99)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1"/>
              </a:rPr>
              <a:t>https://www.amazon.com/dp/B0CQ28Q3KC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RYLR998 868/915 MHz Lora Module ($12.60)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2"/>
              </a:rPr>
              <a:t>https://www.amazon.com/dp/B099RM1XMG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5 pcs ESP8266 Mini D1 Module ($13.99)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3"/>
              </a:rPr>
              <a:t>https://www.amazon.com/gp/product/B081PX9YFV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2 PCS 0.91'' IIC OLED Display Module ($5.99)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4"/>
              </a:rPr>
              <a:t>https://www.amazon.com/gp/product/B07FMDB6TR/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3pcs TP4056 18650 Lithium Battery Charger ($5.99)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https://www.amazon.com/dp/B07PKND8KG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br>
              <a:rPr sz="2800"/>
            </a:b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1073340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New to the club? Welcome!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494280" y="1349640"/>
            <a:ext cx="11202840" cy="4350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chemeClr val="accent4"/>
                </a:solidFill>
                <a:latin typeface="Arial"/>
              </a:rPr>
              <a:t>Wondering what H.O.T. is all about?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This is a hands-on group, so we may be in the middle of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</a:t>
            </a:r>
            <a:r>
              <a:rPr b="0" i="1" lang="en-US" sz="2800" spc="-1" strike="noStrike" u="sng">
                <a:solidFill>
                  <a:schemeClr val="lt1"/>
                </a:solidFill>
                <a:uFillTx/>
                <a:latin typeface="Arial"/>
              </a:rPr>
              <a:t>series of meetings</a:t>
            </a:r>
            <a:r>
              <a:rPr b="0" i="1" lang="en-US" sz="2800" spc="-1" strike="noStrike">
                <a:solidFill>
                  <a:schemeClr val="lt1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on our way to building something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interesting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Go to 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1"/>
              </a:rPr>
              <a:t>handsontech.org&gt;New Members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 for a specially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designed launching point for new members!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05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Please take the time to look through a few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presentations at 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2"/>
              </a:rPr>
              <a:t>h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3"/>
              </a:rPr>
              <a:t>andsontech.org&gt;Small Computers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or 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4"/>
              </a:rPr>
              <a:t>handsontech.org&gt;3D Printing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. 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Presentations are always available online after our meetings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for reference and as self-paced projects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3657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Other Resources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685800" y="1828800"/>
            <a:ext cx="10972440" cy="39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Reyax RYLR998 AT Command User Guide: </a:t>
            </a:r>
            <a:br>
              <a:rPr sz="2400"/>
            </a:br>
            <a:r>
              <a:rPr b="0" lang="en-US" sz="2400" spc="-1" strike="noStrike" u="sng">
                <a:solidFill>
                  <a:schemeClr val="lt1"/>
                </a:solidFill>
                <a:uFillTx/>
                <a:latin typeface="Arial"/>
                <a:hlinkClick r:id="rId1"/>
              </a:rPr>
              <a:t>https://manuals.plus/reyax-technology/rylr998-lora-at-command-guide-manual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VL53L0X Time-Of-Flight Ranging Sensor</a:t>
            </a:r>
            <a:br>
              <a:rPr sz="2400"/>
            </a:br>
            <a:r>
              <a:rPr b="0" lang="en-US" sz="2400" spc="-1" strike="noStrike" u="sng">
                <a:solidFill>
                  <a:schemeClr val="lt1"/>
                </a:solidFill>
                <a:uFillTx/>
                <a:latin typeface="Arial"/>
                <a:hlinkClick r:id="rId2"/>
              </a:rPr>
              <a:t>https://www.st.com/resource/en/datasheet/vl53l0x.pdf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SSD1306 OLED Display Driver Data Sheet</a:t>
            </a:r>
            <a:br>
              <a:rPr sz="2400"/>
            </a:br>
            <a:r>
              <a:rPr b="0" lang="en-US" sz="2400" spc="-1" strike="noStrike" u="sng">
                <a:solidFill>
                  <a:schemeClr val="lt1"/>
                </a:solidFill>
                <a:uFillTx/>
                <a:latin typeface="Arial"/>
                <a:hlinkClick r:id="rId3"/>
              </a:rPr>
              <a:t>https://cdn-shop.adafruit.com/datasheets/SSD1306.pdf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TP4056 Lithium Ion Battery Management Board</a:t>
            </a:r>
            <a:br>
              <a:rPr sz="2400"/>
            </a:br>
            <a:r>
              <a:rPr b="0" lang="en-US" sz="2400" spc="-1" strike="noStrike">
                <a:solidFill>
                  <a:schemeClr val="lt1"/>
                </a:solidFill>
                <a:latin typeface="Arial"/>
                <a:hlinkClick r:id="rId4"/>
              </a:rPr>
              <a:t>https://dlnmh9ip6v2uc.cloudfront.net/datasheets/Prototyping/TP4056.pdf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Complete Project Including STLs, Board Designs, and Code</a:t>
            </a:r>
            <a:br>
              <a:rPr sz="2400"/>
            </a:br>
            <a:r>
              <a:rPr b="0" lang="en-US" sz="2400" spc="-1" strike="noStrike">
                <a:solidFill>
                  <a:schemeClr val="lt1"/>
                </a:solidFill>
                <a:latin typeface="Arial"/>
                <a:hlinkClick r:id="rId5"/>
              </a:rPr>
              <a:t>https://github.com/buteomont/Delivery-Box-Reporter-LoRa</a:t>
            </a:r>
            <a:br>
              <a:rPr sz="2400"/>
            </a:b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34920" y="0"/>
            <a:ext cx="1110384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Club communications are via Email &amp; Web !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345960" y="1465560"/>
            <a:ext cx="11103840" cy="4780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To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join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our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email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list(s),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fill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mem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bersh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ip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form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at </a:t>
            </a:r>
            <a:r>
              <a:rPr b="0" lang="en-US" sz="3200" spc="-1" strike="noStrike" u="sng">
                <a:solidFill>
                  <a:schemeClr val="lt1"/>
                </a:solidFill>
                <a:uFillTx/>
                <a:latin typeface="Arial"/>
                <a:hlinkClick r:id="rId1"/>
              </a:rPr>
              <a:t>handsontech.org&gt;New Members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W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he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n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ke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fo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yo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ur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ail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ad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s,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us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g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ail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ail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ad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if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ibl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(w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us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go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og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fo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ru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&amp;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ey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pi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ck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y)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Y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ou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wi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be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ad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au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ati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ca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lly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ou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H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an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-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n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ch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(H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.O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.T.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)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ov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all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ail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lis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Y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ou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wi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so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be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ad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to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all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pu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rs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an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d/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or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3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int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in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g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ail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in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g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lis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ts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an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fo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ru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if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yo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u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ex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d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int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in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th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be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rs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hi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fo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Meeti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ng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calen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dar is </a:t>
            </a: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at </a:t>
            </a:r>
            <a:r>
              <a:rPr b="0" lang="en-US" sz="3200" spc="-1" strike="noStrike" u="sng">
                <a:solidFill>
                  <a:schemeClr val="lt1"/>
                </a:solidFill>
                <a:uFillTx/>
                <a:latin typeface="Arial"/>
                <a:hlinkClick r:id="rId2"/>
              </a:rPr>
              <a:t>handsontech.org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1098360" y="290520"/>
            <a:ext cx="9994680" cy="6143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Remote Sensing</a:t>
            </a:r>
            <a:endParaRPr b="0" lang="en-US" sz="4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</a:rPr>
              <a:t>Solving Two Problems: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</a:rPr>
              <a:t>Detection and Range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9601200" y="6434640"/>
            <a:ext cx="231084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Feb 25, 2025 David Powell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"/>
          <p:cNvSpPr/>
          <p:nvPr/>
        </p:nvSpPr>
        <p:spPr>
          <a:xfrm>
            <a:off x="205920" y="24480"/>
            <a:ext cx="99946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chemeClr val="lt1"/>
                </a:solidFill>
                <a:latin typeface="Calibri"/>
              </a:rPr>
              <a:t>The Setup: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1955520" y="1343520"/>
            <a:ext cx="6959520" cy="3913920"/>
          </a:xfrm>
          <a:prstGeom prst="rect">
            <a:avLst/>
          </a:prstGeom>
          <a:ln w="0">
            <a:noFill/>
          </a:ln>
        </p:spPr>
      </p:pic>
      <p:sp>
        <p:nvSpPr>
          <p:cNvPr id="453" name="PlaceHolder 1"/>
          <p:cNvSpPr>
            <a:spLocks noGrp="1"/>
          </p:cNvSpPr>
          <p:nvPr>
            <p:ph/>
          </p:nvPr>
        </p:nvSpPr>
        <p:spPr>
          <a:xfrm>
            <a:off x="2057400" y="5371920"/>
            <a:ext cx="6857640" cy="137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71666" lnSpcReduction="1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The street is at the bottom of the photo. The driveway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comes off the street and winds back and forth up the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side of the hill to the house, which is out of the picture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at the top right. The brown line going up the hill is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where we installed a new water line recently.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"/>
          <p:cNvSpPr/>
          <p:nvPr/>
        </p:nvSpPr>
        <p:spPr>
          <a:xfrm>
            <a:off x="360000" y="180000"/>
            <a:ext cx="9359640" cy="9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The Problems: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698400" y="1600200"/>
            <a:ext cx="107312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Delivery drivers don’t like coming up the driveway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Packages need to be delivered safely and securely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The delivery of a package should be announced at the house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It’s too far to run a wire or use WiFi. No cellular service either!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"/>
          <p:cNvSpPr/>
          <p:nvPr/>
        </p:nvSpPr>
        <p:spPr>
          <a:xfrm>
            <a:off x="360000" y="107280"/>
            <a:ext cx="9359640" cy="103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What is needed: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685800" y="2057400"/>
            <a:ext cx="10286640" cy="35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delivery box where delivery drivers can put packages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way to detect when a package is delivered or removed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way to communicate that information to Home Assistant without cellular or wifi connectivity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power source that doesn’t require any attention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The Delivery Box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2514600" y="5943600"/>
            <a:ext cx="662904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The delivery box is a plastic deck box that hides behind some trees at the bottom of the driveway.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2743200" y="1349280"/>
            <a:ext cx="5943240" cy="44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42377</TotalTime>
  <Application>LibreOffice/24.2.7.2$Linux_X86_64 LibreOffice_project/420$Build-2</Application>
  <AppVersion>15.0000</AppVersion>
  <Words>508</Words>
  <Paragraphs>43</Paragraphs>
  <Company>Zebra Technologies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2017-10-23T13:22:08Z</dcterms:created>
  <dc:creator>Yangmin Shen</dc:creator>
  <dc:description/>
  <dc:language>en-US</dc:language>
  <cp:lastModifiedBy/>
  <cp:lastPrinted>2018-05-24T16:30:16Z</cp:lastPrinted>
  <dcterms:modified xsi:type="dcterms:W3CDTF">2025-02-16T20:19:53Z</dcterms:modified>
  <cp:revision>1178</cp:revision>
  <dc:subject/>
  <dc:title>Arduino IDE and IoT Button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Widescreen</vt:lpwstr>
  </property>
  <property fmtid="{D5CDD505-2E9C-101B-9397-08002B2CF9AE}" pid="4" name="Slides">
    <vt:i4>7</vt:i4>
  </property>
</Properties>
</file>